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Source Code Pro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08905aed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08905aed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8055b5aa6_1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8055b5aa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7fd33bd09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7fd33bd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7fd33bd09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7fd33bd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8055b5aa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8055b5a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8055b5aa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8055b5aa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8055b5a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8055b5a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055b5aa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8055b5aa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7fd33bd09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7fd33bd0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08905ae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08905ae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08905aed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08905aed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08905aed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08905aed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08905aed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08905aed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8055b5aa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8055b5aa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Detección de Ojos Mediante el Algoritmo Viola-Jones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572000" y="3550650"/>
            <a:ext cx="4121700" cy="12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Ezequiel Vijande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Lucero </a:t>
            </a:r>
            <a:r>
              <a:rPr lang="es" sz="2400"/>
              <a:t>Guadalupe </a:t>
            </a:r>
            <a:r>
              <a:rPr lang="es" sz="2400"/>
              <a:t>Fernandez</a:t>
            </a:r>
            <a:endParaRPr sz="24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13800" y="3550650"/>
            <a:ext cx="41217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Imágenes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Superposición</a:t>
            </a:r>
            <a:r>
              <a:rPr lang="es"/>
              <a:t> de imagen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4294967295" type="body"/>
          </p:nvPr>
        </p:nvSpPr>
        <p:spPr>
          <a:xfrm>
            <a:off x="729421" y="3309575"/>
            <a:ext cx="1634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Imagen elegida</a:t>
            </a:r>
            <a:endParaRPr sz="1200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700" y="487075"/>
            <a:ext cx="1534550" cy="15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701" y="3182149"/>
            <a:ext cx="1534550" cy="15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00" y="1224900"/>
            <a:ext cx="1902750" cy="19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3567125" y="2306550"/>
            <a:ext cx="1295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5" name="Google Shape;145;p23"/>
          <p:cNvSpPr txBox="1"/>
          <p:nvPr>
            <p:ph idx="4294967295" type="body"/>
          </p:nvPr>
        </p:nvSpPr>
        <p:spPr>
          <a:xfrm>
            <a:off x="3310901" y="2021625"/>
            <a:ext cx="19029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Máscara para fondo</a:t>
            </a:r>
            <a:endParaRPr sz="1200"/>
          </a:p>
        </p:txBody>
      </p:sp>
      <p:sp>
        <p:nvSpPr>
          <p:cNvPr id="146" name="Google Shape;146;p23"/>
          <p:cNvSpPr txBox="1"/>
          <p:nvPr>
            <p:ph idx="4294967295" type="body"/>
          </p:nvPr>
        </p:nvSpPr>
        <p:spPr>
          <a:xfrm>
            <a:off x="3228850" y="2759750"/>
            <a:ext cx="20670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Máscara para imagen</a:t>
            </a:r>
            <a:endParaRPr sz="1200"/>
          </a:p>
        </p:txBody>
      </p:sp>
      <p:sp>
        <p:nvSpPr>
          <p:cNvPr id="147" name="Google Shape;147;p23"/>
          <p:cNvSpPr txBox="1"/>
          <p:nvPr>
            <p:ph idx="4294967295" type="body"/>
          </p:nvPr>
        </p:nvSpPr>
        <p:spPr>
          <a:xfrm>
            <a:off x="6878921" y="3665025"/>
            <a:ext cx="1634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Resultado</a:t>
            </a:r>
            <a:endParaRPr sz="1200"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6">
            <a:alphaModFix/>
          </a:blip>
          <a:srcRect b="10674" l="9469" r="5605" t="0"/>
          <a:stretch/>
        </p:blipFill>
        <p:spPr>
          <a:xfrm>
            <a:off x="6009125" y="1481200"/>
            <a:ext cx="2766100" cy="218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3"/>
          <p:cNvCxnSpPr/>
          <p:nvPr/>
        </p:nvCxnSpPr>
        <p:spPr>
          <a:xfrm>
            <a:off x="2575200" y="2523400"/>
            <a:ext cx="40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5366200" y="2523400"/>
            <a:ext cx="40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Iluminación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Escenarios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5" y="1517163"/>
            <a:ext cx="8764630" cy="210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Parámetros</a:t>
            </a:r>
            <a:r>
              <a:rPr lang="es"/>
              <a:t> calculados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468825"/>
            <a:ext cx="8520600" cy="3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r>
              <a:rPr lang="es"/>
              <a:t>ada uno de estos valores es un promedio de todos los pixels dentro de una zona dentro de la imagen en escala de grises.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i="1" lang="es"/>
              <a:t>Bg,</a:t>
            </a:r>
            <a:r>
              <a:rPr lang="es"/>
              <a:t> utiliza toda la imagen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i="1" lang="es"/>
              <a:t>F</a:t>
            </a:r>
            <a:r>
              <a:rPr lang="es"/>
              <a:t>, utiliza el bounding box donde se encuentra la cara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i="1" lang="es"/>
              <a:t>L</a:t>
            </a:r>
            <a:r>
              <a:rPr lang="es"/>
              <a:t>, utiliza la mitad izquierda del bounding box de la cara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i="1" lang="es"/>
              <a:t>R</a:t>
            </a:r>
            <a:r>
              <a:rPr lang="es"/>
              <a:t>, utiliza la mitad derecha del bounding box de la cara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Mejores resultados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404948"/>
            <a:ext cx="4172450" cy="3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151" y="2128851"/>
            <a:ext cx="4636400" cy="15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Peores resultados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5"/>
            <a:ext cx="4188876" cy="33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09150"/>
            <a:ext cx="4372300" cy="14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379450"/>
            <a:ext cx="8520600" cy="3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El contraste de </a:t>
            </a:r>
            <a:r>
              <a:rPr lang="es"/>
              <a:t>iluminación</a:t>
            </a:r>
            <a:r>
              <a:rPr lang="es"/>
              <a:t> entre la cara y el fondo tiene un gran impacto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Si una sola mitad de la cara esta muy iluminada el algoritmo falla.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Hay un valor </a:t>
            </a:r>
            <a:r>
              <a:rPr lang="es"/>
              <a:t>mínimo</a:t>
            </a:r>
            <a:r>
              <a:rPr lang="es"/>
              <a:t> de </a:t>
            </a:r>
            <a:r>
              <a:rPr lang="es"/>
              <a:t>iluminación</a:t>
            </a:r>
            <a:r>
              <a:rPr lang="es"/>
              <a:t> </a:t>
            </a:r>
            <a:r>
              <a:rPr lang="es"/>
              <a:t>necesario</a:t>
            </a:r>
            <a:r>
              <a:rPr lang="es"/>
              <a:t> en la cara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No se observa mejora al aumentar la </a:t>
            </a:r>
            <a:r>
              <a:rPr lang="es"/>
              <a:t>iluminación</a:t>
            </a:r>
            <a:r>
              <a:rPr lang="es"/>
              <a:t> de la cara.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Gracias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7688"/>
            <a:ext cx="23622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188" y="2162025"/>
            <a:ext cx="9239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7682" y="1908363"/>
            <a:ext cx="2589200" cy="14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8425" y="1787054"/>
            <a:ext cx="1946236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2121950" y="2570075"/>
            <a:ext cx="2403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3160175" y="2570075"/>
            <a:ext cx="2403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6076875" y="2533588"/>
            <a:ext cx="2403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56025" y="3566150"/>
            <a:ext cx="1866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Source Code Pro"/>
                <a:ea typeface="Source Code Pro"/>
                <a:cs typeface="Source Code Pro"/>
                <a:sym typeface="Source Code Pro"/>
              </a:rPr>
              <a:t>1. </a:t>
            </a:r>
            <a:r>
              <a:rPr lang="es" sz="1200">
                <a:latin typeface="Source Code Pro"/>
                <a:ea typeface="Source Code Pro"/>
                <a:cs typeface="Source Code Pro"/>
                <a:sym typeface="Source Code Pro"/>
              </a:rPr>
              <a:t>Detección de features, localización de cara y ojos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2342925" y="3566150"/>
            <a:ext cx="3714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s" sz="1200">
                <a:latin typeface="Source Code Pro"/>
                <a:ea typeface="Source Code Pro"/>
                <a:cs typeface="Source Code Pro"/>
                <a:sym typeface="Source Code Pro"/>
              </a:rPr>
              <a:t>. Elección de imagen para efecto visual. Se crean dos máscaras.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278425" y="3566150"/>
            <a:ext cx="2059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s" sz="1200">
                <a:latin typeface="Source Code Pro"/>
                <a:ea typeface="Source Code Pro"/>
                <a:cs typeface="Source Code Pro"/>
                <a:sym typeface="Source Code Pro"/>
              </a:rPr>
              <a:t>. Superposición de la imagen con regiones de interés del frame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Viola-Jones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Resumen</a:t>
            </a:r>
            <a:endParaRPr sz="3000"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589000"/>
            <a:ext cx="3984900" cy="32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 algoritmo se basa en localizar y extraer features estructurales de la imagen.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La imagen atraviesa una serie de clasificadores </a:t>
            </a:r>
            <a:r>
              <a:rPr lang="es" sz="1400"/>
              <a:t>débiles</a:t>
            </a:r>
            <a:r>
              <a:rPr lang="es" sz="1400"/>
              <a:t> que utilizan dichos features para descartar o aceptar una zona de la imagen.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Dichos clasificadores tuvieron previamente una etapa de entrenamiento utilizando el algoritmo AdaBoost.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50" y="285750"/>
            <a:ext cx="3984950" cy="19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750" y="2790825"/>
            <a:ext cx="3557075" cy="172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Haar Features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468825"/>
            <a:ext cx="39999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Consisten en regiones claras y oscuras. Sirven para </a:t>
            </a:r>
            <a:r>
              <a:rPr lang="es"/>
              <a:t>detectar</a:t>
            </a:r>
            <a:r>
              <a:rPr lang="es"/>
              <a:t> </a:t>
            </a:r>
            <a:r>
              <a:rPr lang="es"/>
              <a:t>líneas</a:t>
            </a:r>
            <a:r>
              <a:rPr lang="es"/>
              <a:t>, bordes y estructuras.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Resultan en un valor a partir de la diferencia entre las regiones sombreadas y las claras.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Más veloz que sistema basado en píxeles.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468825"/>
            <a:ext cx="3954425" cy="26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Imagen </a:t>
            </a:r>
            <a:r>
              <a:rPr lang="es" sz="3000"/>
              <a:t>Integral </a:t>
            </a:r>
            <a:endParaRPr sz="3000"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618200"/>
            <a:ext cx="2933100" cy="31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Es una representación intermedia de la imagen que reduce la complejidad de </a:t>
            </a:r>
            <a:r>
              <a:rPr lang="es" sz="1400"/>
              <a:t>cálculo de los features</a:t>
            </a:r>
            <a:r>
              <a:rPr lang="es" sz="1400"/>
              <a:t>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/>
              <a:t>Cada píxel tiene la suma de todos los píxeles que se encontraban arriba y a la izquierda en la imagen original.</a:t>
            </a:r>
            <a:endParaRPr sz="14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000" y="285750"/>
            <a:ext cx="2124075" cy="174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375" y="798440"/>
            <a:ext cx="2622850" cy="7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475" y="2571750"/>
            <a:ext cx="2528875" cy="144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0125" y="2508625"/>
            <a:ext cx="2933055" cy="17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AdaBoost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algoritmo utilizado en la etapa de entrenamiento de los clasificadores.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Entrena un clasificador por cada feature. Aprende </a:t>
            </a:r>
            <a:r>
              <a:rPr lang="es"/>
              <a:t>cuáles</a:t>
            </a:r>
            <a:r>
              <a:rPr lang="es"/>
              <a:t> son los features </a:t>
            </a:r>
            <a:r>
              <a:rPr lang="es"/>
              <a:t>más</a:t>
            </a:r>
            <a:r>
              <a:rPr lang="es"/>
              <a:t> relevantes y elimina los clasificadores menos </a:t>
            </a:r>
            <a:r>
              <a:rPr lang="es"/>
              <a:t>útiles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Strong classifier es combinación lineal de weak classifiers.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000" y="1852625"/>
            <a:ext cx="4391650" cy="18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Clasificador en Cascada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clasificador multi-etapa compuesto de clasificadores fuertes.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Busca eliminar de manera temprana las sub-ventanas negativas mediante los clasificadores más simples.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243213"/>
            <a:ext cx="4314450" cy="265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Se divide el frame en sub-ventanas de 24x24 píxeles.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Se convierte en una imagen integral.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Se lo alimenta al clasificador en cascada entrenado.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es"/>
              <a:t>Se detecta una cara/ojo si una sub-ventana pasa todas las etapas del clasificador en cascada.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82983"/>
            <a:ext cx="4260300" cy="2071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